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7" r:id="rId2"/>
    <p:sldId id="258" r:id="rId3"/>
    <p:sldId id="259" r:id="rId4"/>
    <p:sldId id="271" r:id="rId5"/>
    <p:sldId id="272" r:id="rId6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95" userDrawn="1">
          <p15:clr>
            <a:srgbClr val="A4A3A4"/>
          </p15:clr>
        </p15:guide>
        <p15:guide id="2" pos="6068" userDrawn="1">
          <p15:clr>
            <a:srgbClr val="A4A3A4"/>
          </p15:clr>
        </p15:guide>
        <p15:guide id="3" orient="horz" pos="4201" userDrawn="1">
          <p15:clr>
            <a:srgbClr val="A4A3A4"/>
          </p15:clr>
        </p15:guide>
        <p15:guide id="4" pos="1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58" y="226"/>
      </p:cViewPr>
      <p:guideLst>
        <p:guide orient="horz" pos="595"/>
        <p:guide pos="6068"/>
        <p:guide orient="horz" pos="4201"/>
        <p:guide pos="1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A1E2B-E493-4B78-8EC2-4C645383FD3C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2CD7E-8198-4803-A4D9-9101AA9880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2924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3000" y="2130539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5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0CFC-498D-4B4B-8D79-90E424D327E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2021-05-31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6F052-CB29-4A10-ACE6-8023F620FEC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66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0CFC-498D-4B4B-8D79-90E424D327E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2021-05-31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6F052-CB29-4A10-ACE6-8023F620FEC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182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2869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2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0CFC-498D-4B4B-8D79-90E424D327E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2021-05-31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6F052-CB29-4A10-ACE6-8023F620FEC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5751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4026" y="253405"/>
            <a:ext cx="809755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217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표지(대외비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1"/>
          <p:cNvGrpSpPr>
            <a:grpSpLocks/>
          </p:cNvGrpSpPr>
          <p:nvPr userDrawn="1"/>
        </p:nvGrpSpPr>
        <p:grpSpPr bwMode="auto">
          <a:xfrm>
            <a:off x="630268" y="514350"/>
            <a:ext cx="1658937" cy="393700"/>
            <a:chOff x="2018008" y="2232446"/>
            <a:chExt cx="1657772" cy="394116"/>
          </a:xfrm>
        </p:grpSpPr>
        <p:pic>
          <p:nvPicPr>
            <p:cNvPr id="5" name="그림 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8008" y="2232446"/>
              <a:ext cx="1512000" cy="394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>
              <a:spLocks noChangeArrowheads="1"/>
            </p:cNvSpPr>
            <p:nvPr userDrawn="1"/>
          </p:nvSpPr>
          <p:spPr bwMode="auto">
            <a:xfrm>
              <a:off x="2192510" y="2439039"/>
              <a:ext cx="1483270" cy="184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r" eaLnBrk="1" hangingPunct="1">
                <a:buFont typeface="Arial" charset="0"/>
                <a:buNone/>
                <a:defRPr/>
              </a:pPr>
              <a:r>
                <a:rPr kumimoji="0" lang="en-US" altLang="ko-KR" sz="600" i="1" smtClean="0">
                  <a:solidFill>
                    <a:srgbClr val="B4B4B4"/>
                  </a:solidFill>
                  <a:latin typeface="현대하모니 B" pitchFamily="18" charset="-127"/>
                  <a:ea typeface="현대하모니 B" pitchFamily="18" charset="-127"/>
                </a:rPr>
                <a:t>Engineering the Future beyond Steel</a:t>
              </a:r>
              <a:endParaRPr kumimoji="0" lang="ko-KR" altLang="en-US" sz="600" i="1" smtClean="0">
                <a:solidFill>
                  <a:srgbClr val="B4B4B4"/>
                </a:solidFill>
                <a:latin typeface="현대하모니 B" pitchFamily="18" charset="-127"/>
                <a:ea typeface="현대하모니 B" pitchFamily="18" charset="-127"/>
              </a:endParaRPr>
            </a:p>
          </p:txBody>
        </p:sp>
      </p:grpSp>
      <p:cxnSp>
        <p:nvCxnSpPr>
          <p:cNvPr id="7" name="직선 연결선 6"/>
          <p:cNvCxnSpPr/>
          <p:nvPr userDrawn="1"/>
        </p:nvCxnSpPr>
        <p:spPr>
          <a:xfrm>
            <a:off x="-160338" y="3140075"/>
            <a:ext cx="1015365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제목 6"/>
          <p:cNvSpPr>
            <a:spLocks noGrp="1"/>
          </p:cNvSpPr>
          <p:nvPr>
            <p:ph type="title"/>
          </p:nvPr>
        </p:nvSpPr>
        <p:spPr>
          <a:xfrm>
            <a:off x="630934" y="1844824"/>
            <a:ext cx="8779768" cy="1584176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현대하모니 B" pitchFamily="18" charset="-127"/>
                <a:ea typeface="현대하모니 B" pitchFamily="18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12" name="텍스트 개체 틀 18"/>
          <p:cNvSpPr>
            <a:spLocks noGrp="1"/>
          </p:cNvSpPr>
          <p:nvPr>
            <p:ph type="body" sz="quarter" idx="10"/>
          </p:nvPr>
        </p:nvSpPr>
        <p:spPr>
          <a:xfrm>
            <a:off x="3080545" y="5373216"/>
            <a:ext cx="3744912" cy="57626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현대하모니 M" pitchFamily="18" charset="-127"/>
                <a:ea typeface="현대하모니 M" pitchFamily="18" charset="-127"/>
              </a:defRPr>
            </a:lvl1pPr>
            <a:lvl2pPr>
              <a:defRPr sz="1600">
                <a:latin typeface="현대하모니 M" pitchFamily="18" charset="-127"/>
                <a:ea typeface="현대하모니 M" pitchFamily="18" charset="-127"/>
              </a:defRPr>
            </a:lvl2pPr>
            <a:lvl3pPr>
              <a:defRPr sz="1600">
                <a:latin typeface="현대하모니 M" pitchFamily="18" charset="-127"/>
                <a:ea typeface="현대하모니 M" pitchFamily="18" charset="-127"/>
              </a:defRPr>
            </a:lvl3pPr>
            <a:lvl4pPr>
              <a:defRPr sz="1600">
                <a:latin typeface="현대하모니 M" pitchFamily="18" charset="-127"/>
                <a:ea typeface="현대하모니 M" pitchFamily="18" charset="-127"/>
              </a:defRPr>
            </a:lvl4pPr>
            <a:lvl5pPr>
              <a:defRPr sz="1600">
                <a:latin typeface="현대하모니 M" pitchFamily="18" charset="-127"/>
                <a:ea typeface="현대하모니 M" pitchFamily="18" charset="-127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243873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_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1352600" y="1720834"/>
            <a:ext cx="7200800" cy="1260000"/>
          </a:xfrm>
          <a:prstGeom prst="rect">
            <a:avLst/>
          </a:prstGeom>
          <a:ln w="28575">
            <a:solidFill>
              <a:schemeClr val="tx2"/>
            </a:solidFill>
          </a:ln>
        </p:spPr>
        <p:txBody>
          <a:bodyPr/>
          <a:lstStyle>
            <a:lvl1pPr algn="ctr">
              <a:defRPr sz="4000"/>
            </a:lvl1pPr>
          </a:lstStyle>
          <a:p>
            <a:r>
              <a:rPr lang="en-US" altLang="ko-KR" dirty="0" smtClean="0"/>
              <a:t>[</a:t>
            </a:r>
            <a:r>
              <a:rPr lang="ko-KR" altLang="en-US" dirty="0" smtClean="0"/>
              <a:t>표지</a:t>
            </a:r>
            <a:r>
              <a:rPr lang="en-US" altLang="ko-KR" dirty="0" smtClean="0"/>
              <a:t>] </a:t>
            </a:r>
            <a:r>
              <a:rPr lang="ko-KR" altLang="en-US" dirty="0" err="1" smtClean="0"/>
              <a:t>회의명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2792761" y="4797152"/>
            <a:ext cx="4320480" cy="64807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현대하모니 M" pitchFamily="18" charset="-127"/>
                <a:ea typeface="현대하모니 M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회의일자</a:t>
            </a:r>
            <a:endParaRPr lang="ko-KR" altLang="en-US" dirty="0"/>
          </a:p>
        </p:txBody>
      </p:sp>
      <p:sp>
        <p:nvSpPr>
          <p:cNvPr id="19" name="직사각형 18"/>
          <p:cNvSpPr/>
          <p:nvPr userDrawn="1"/>
        </p:nvSpPr>
        <p:spPr>
          <a:xfrm>
            <a:off x="5" y="6237312"/>
            <a:ext cx="2072680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dirty="0">
              <a:solidFill>
                <a:prstClr val="white"/>
              </a:solidFill>
            </a:endParaRPr>
          </a:p>
        </p:txBody>
      </p:sp>
      <p:sp>
        <p:nvSpPr>
          <p:cNvPr id="5" name="직사각형 4"/>
          <p:cNvSpPr/>
          <p:nvPr userDrawn="1"/>
        </p:nvSpPr>
        <p:spPr>
          <a:xfrm>
            <a:off x="272480" y="560997"/>
            <a:ext cx="9633520" cy="419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dirty="0">
              <a:solidFill>
                <a:prstClr val="white"/>
              </a:solidFill>
            </a:endParaRPr>
          </a:p>
        </p:txBody>
      </p:sp>
      <p:grpSp>
        <p:nvGrpSpPr>
          <p:cNvPr id="12" name="그룹 1"/>
          <p:cNvGrpSpPr>
            <a:grpSpLocks/>
          </p:cNvGrpSpPr>
          <p:nvPr userDrawn="1"/>
        </p:nvGrpSpPr>
        <p:grpSpPr bwMode="auto">
          <a:xfrm>
            <a:off x="630243" y="494665"/>
            <a:ext cx="1658937" cy="433070"/>
            <a:chOff x="2018008" y="2232446"/>
            <a:chExt cx="1657772" cy="394116"/>
          </a:xfrm>
        </p:grpSpPr>
        <p:pic>
          <p:nvPicPr>
            <p:cNvPr id="13" name="그림 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8008" y="2232446"/>
              <a:ext cx="1512000" cy="394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/>
            <p:cNvSpPr txBox="1">
              <a:spLocks noChangeArrowheads="1"/>
            </p:cNvSpPr>
            <p:nvPr userDrawn="1"/>
          </p:nvSpPr>
          <p:spPr bwMode="auto">
            <a:xfrm>
              <a:off x="2192122" y="2439039"/>
              <a:ext cx="1483658" cy="1848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r>
                <a:rPr lang="en-US" altLang="ko-KR" sz="600" i="1" dirty="0" smtClean="0">
                  <a:solidFill>
                    <a:srgbClr val="B4B4B4"/>
                  </a:solidFill>
                  <a:latin typeface="현대하모니 B" pitchFamily="18" charset="-127"/>
                  <a:ea typeface="현대하모니 B" pitchFamily="18" charset="-127"/>
                </a:rPr>
                <a:t>Engineering the Future beyond Steel</a:t>
              </a:r>
              <a:endParaRPr lang="ko-KR" altLang="en-US" sz="600" i="1" dirty="0" smtClean="0">
                <a:solidFill>
                  <a:srgbClr val="B4B4B4"/>
                </a:solidFill>
                <a:latin typeface="현대하모니 B" pitchFamily="18" charset="-127"/>
                <a:ea typeface="현대하모니 B" pitchFamily="18" charset="-127"/>
              </a:endParaRPr>
            </a:p>
          </p:txBody>
        </p:sp>
      </p:grpSp>
      <p:pic>
        <p:nvPicPr>
          <p:cNvPr id="15" name="Picture 2"/>
          <p:cNvPicPr preferRelativeResize="0">
            <a:picLocks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272" y="5589239"/>
            <a:ext cx="1800200" cy="504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1395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속지(대외비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 userDrawn="1"/>
        </p:nvGrpSpPr>
        <p:grpSpPr>
          <a:xfrm>
            <a:off x="7801236" y="348274"/>
            <a:ext cx="1657772" cy="394116"/>
            <a:chOff x="2018008" y="2232446"/>
            <a:chExt cx="1657772" cy="394116"/>
          </a:xfrm>
        </p:grpSpPr>
        <p:pic>
          <p:nvPicPr>
            <p:cNvPr id="10" name="그림 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8008" y="2232446"/>
              <a:ext cx="1512000" cy="394116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 userDrawn="1"/>
          </p:nvSpPr>
          <p:spPr>
            <a:xfrm>
              <a:off x="2199094" y="2438445"/>
              <a:ext cx="147668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buFont typeface="Arial" pitchFamily="34" charset="0"/>
                <a:buNone/>
              </a:pPr>
              <a:r>
                <a:rPr lang="en-US" altLang="ko-KR" sz="600" i="1" dirty="0">
                  <a:solidFill>
                    <a:srgbClr val="B4B4B4"/>
                  </a:solidFill>
                  <a:latin typeface="현대하모니 B" pitchFamily="18" charset="-127"/>
                  <a:ea typeface="현대하모니 B" pitchFamily="18" charset="-127"/>
                </a:rPr>
                <a:t>Engineering the Future beyond Steel</a:t>
              </a:r>
              <a:endParaRPr lang="ko-KR" altLang="en-US" sz="600" i="1" dirty="0">
                <a:solidFill>
                  <a:srgbClr val="B4B4B4"/>
                </a:solidFill>
                <a:latin typeface="현대하모니 B" pitchFamily="18" charset="-127"/>
                <a:ea typeface="현대하모니 B" pitchFamily="18" charset="-127"/>
              </a:endParaRPr>
            </a:p>
          </p:txBody>
        </p:sp>
      </p:grpSp>
      <p:sp>
        <p:nvSpPr>
          <p:cNvPr id="3" name="제목 1"/>
          <p:cNvSpPr>
            <a:spLocks noGrp="1"/>
          </p:cNvSpPr>
          <p:nvPr>
            <p:ph type="title" hasCustomPrompt="1"/>
          </p:nvPr>
        </p:nvSpPr>
        <p:spPr>
          <a:xfrm>
            <a:off x="470119" y="274638"/>
            <a:ext cx="7331117" cy="490066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1800">
                <a:latin typeface="현대하모니 M" pitchFamily="18" charset="-127"/>
                <a:ea typeface="현대하모니 M" pitchFamily="18" charset="-127"/>
              </a:defRPr>
            </a:lvl1pPr>
          </a:lstStyle>
          <a:p>
            <a:r>
              <a:rPr lang="en-US" altLang="ko-KR" dirty="0" smtClean="0"/>
              <a:t>TITLE</a:t>
            </a:r>
            <a:endParaRPr lang="ko-KR" altLang="en-US" dirty="0"/>
          </a:p>
        </p:txBody>
      </p:sp>
      <p:sp>
        <p:nvSpPr>
          <p:cNvPr id="4" name="Line 10"/>
          <p:cNvSpPr>
            <a:spLocks noChangeShapeType="1"/>
          </p:cNvSpPr>
          <p:nvPr userDrawn="1">
            <p:custDataLst>
              <p:tags r:id="rId1"/>
            </p:custDataLst>
          </p:nvPr>
        </p:nvSpPr>
        <p:spPr bwMode="auto">
          <a:xfrm>
            <a:off x="470119" y="764704"/>
            <a:ext cx="9435881" cy="0"/>
          </a:xfrm>
          <a:prstGeom prst="line">
            <a:avLst/>
          </a:prstGeom>
          <a:noFill/>
          <a:ln w="28575">
            <a:solidFill>
              <a:srgbClr val="17496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05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0CFC-498D-4B4B-8D79-90E424D327E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2021-05-31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6F052-CB29-4A10-ACE6-8023F620FEC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531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55" y="4407014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55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0CFC-498D-4B4B-8D79-90E424D327E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2021-05-31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6F052-CB29-4A10-ACE6-8023F620FEC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947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6575" y="1600204"/>
            <a:ext cx="474490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46631" y="1600204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0CFC-498D-4B4B-8D79-90E424D327E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2021-05-31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6F052-CB29-4A10-ACE6-8023F620FEC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900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1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53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53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0CFC-498D-4B4B-8D79-90E424D327E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2021-05-31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6F052-CB29-4A10-ACE6-8023F620FEC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173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0CFC-498D-4B4B-8D79-90E424D327E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2021-05-31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6F052-CB29-4A10-ACE6-8023F620FEC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534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964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020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0CFC-498D-4B4B-8D79-90E424D327E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2021-05-31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6F052-CB29-4A10-ACE6-8023F620FEC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646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0CFC-498D-4B4B-8D79-90E424D327E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2021-05-31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6F052-CB29-4A10-ACE6-8023F620FEC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618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1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1" y="1600204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299" y="635646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00CFC-498D-4B4B-8D79-90E424D327E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2021-05-31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600" y="6356464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1" y="635646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6F052-CB29-4A10-ACE6-8023F620FEC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695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061195" y="3973465"/>
            <a:ext cx="1728192" cy="1031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176" tIns="42086" rIns="84176" bIns="42086" anchor="ctr"/>
          <a:lstStyle/>
          <a:p>
            <a:pPr algn="ctr" defTabSz="931863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2000" dirty="0" smtClean="0">
                <a:solidFill>
                  <a:prstClr val="black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2021. </a:t>
            </a:r>
            <a:r>
              <a:rPr kumimoji="1" lang="en-US" altLang="ko-KR" sz="2000" dirty="0" smtClean="0">
                <a:solidFill>
                  <a:prstClr val="black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6.</a:t>
            </a:r>
            <a:endParaRPr kumimoji="1" lang="en-US" altLang="ko-KR" sz="2400" dirty="0">
              <a:solidFill>
                <a:prstClr val="black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00441" y="4878685"/>
            <a:ext cx="24497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dirty="0" smtClean="0">
                <a:solidFill>
                  <a:srgbClr val="0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00</a:t>
            </a:r>
            <a:r>
              <a:rPr lang="ko-KR" altLang="en-US" sz="2000" dirty="0" smtClean="0">
                <a:solidFill>
                  <a:srgbClr val="0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대학교 </a:t>
            </a:r>
            <a:r>
              <a:rPr lang="en-US" altLang="ko-KR" sz="2000" dirty="0" smtClean="0">
                <a:solidFill>
                  <a:srgbClr val="0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00</a:t>
            </a:r>
            <a:r>
              <a:rPr lang="ko-KR" altLang="en-US" sz="2000" dirty="0" smtClean="0">
                <a:solidFill>
                  <a:srgbClr val="0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연구실</a:t>
            </a:r>
            <a:endParaRPr lang="ko-KR" altLang="en-US" sz="2000" dirty="0">
              <a:solidFill>
                <a:srgbClr val="00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1035243" y="1736952"/>
            <a:ext cx="7835515" cy="1260000"/>
          </a:xfrm>
        </p:spPr>
        <p:txBody>
          <a:bodyPr anchor="ctr" anchorCtr="0">
            <a:noAutofit/>
          </a:bodyPr>
          <a:lstStyle/>
          <a:p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현대제철 </a:t>
            </a:r>
            <a:r>
              <a:rPr lang="ko-KR" altLang="en-US" sz="32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지정연구실 연구과제 제안서</a:t>
            </a:r>
            <a:endParaRPr lang="ko-KR" altLang="en-US" sz="28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3891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제목 1"/>
          <p:cNvSpPr txBox="1">
            <a:spLocks/>
          </p:cNvSpPr>
          <p:nvPr/>
        </p:nvSpPr>
        <p:spPr>
          <a:xfrm>
            <a:off x="461654" y="266171"/>
            <a:ext cx="5727479" cy="490066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1800" kern="1200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  <a:cs typeface="+mj-cs"/>
              </a:defRPr>
            </a:lvl1pPr>
          </a:lstStyle>
          <a:p>
            <a:r>
              <a:rPr lang="ko-KR" altLang="en-US" sz="200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▣ </a:t>
            </a:r>
            <a:r>
              <a:rPr lang="ko-KR" altLang="en-US" sz="2000" dirty="0" smtClean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연구책임자 이력</a:t>
            </a:r>
            <a:endParaRPr lang="ko-KR" altLang="en-US" sz="200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603774"/>
              </p:ext>
            </p:extLst>
          </p:nvPr>
        </p:nvGraphicFramePr>
        <p:xfrm>
          <a:off x="277905" y="932331"/>
          <a:ext cx="9341226" cy="57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2046"/>
                <a:gridCol w="515367"/>
                <a:gridCol w="1113917"/>
                <a:gridCol w="2176130"/>
                <a:gridCol w="894230"/>
                <a:gridCol w="894230"/>
                <a:gridCol w="2335306"/>
              </a:tblGrid>
              <a:tr h="360000">
                <a:tc rowSpan="5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사진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이름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소속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직책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000 (000)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연</a:t>
                      </a:r>
                      <a:endParaRPr lang="en-US" altLang="ko-KR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</a:rPr>
                        <a:t>락</a:t>
                      </a:r>
                      <a:endParaRPr lang="en-US" altLang="ko-KR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처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E-mail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학력사항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학사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0000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년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대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공학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홈페이지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석사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smtClean="0">
                          <a:solidFill>
                            <a:schemeClr val="tx1"/>
                          </a:solidFill>
                        </a:rPr>
                        <a:t>0000</a:t>
                      </a:r>
                      <a:r>
                        <a:rPr lang="ko-KR" altLang="en-US" sz="1200" b="0" smtClean="0">
                          <a:solidFill>
                            <a:schemeClr val="tx1"/>
                          </a:solidFill>
                        </a:rPr>
                        <a:t>년 </a:t>
                      </a:r>
                      <a:r>
                        <a:rPr lang="en-US" altLang="ko-KR" sz="1200" b="0" smtClean="0">
                          <a:solidFill>
                            <a:schemeClr val="tx1"/>
                          </a:solidFill>
                        </a:rPr>
                        <a:t>00</a:t>
                      </a:r>
                      <a:r>
                        <a:rPr lang="ko-KR" altLang="en-US" sz="1200" b="0" smtClean="0">
                          <a:solidFill>
                            <a:schemeClr val="tx1"/>
                          </a:solidFill>
                        </a:rPr>
                        <a:t>대 </a:t>
                      </a:r>
                      <a:r>
                        <a:rPr lang="en-US" altLang="ko-KR" sz="1200" b="0" smtClean="0">
                          <a:solidFill>
                            <a:schemeClr val="tx1"/>
                          </a:solidFill>
                        </a:rPr>
                        <a:t>00</a:t>
                      </a:r>
                      <a:r>
                        <a:rPr lang="ko-KR" altLang="en-US" sz="1200" b="0" smtClean="0">
                          <a:solidFill>
                            <a:schemeClr val="tx1"/>
                          </a:solidFill>
                        </a:rPr>
                        <a:t>공학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전화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000-000-0000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박사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0000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년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대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공학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핸드폰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010-0000-0000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전문분야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00">
                <a:tc gridSpan="7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경력사항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80000"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2020 ~ 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現</a:t>
                      </a:r>
                      <a:endParaRPr lang="en-US" altLang="ko-KR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0000 ~ 0000</a:t>
                      </a:r>
                    </a:p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0000 ~ 0000</a:t>
                      </a:r>
                    </a:p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0000 ~ 0000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72000" marB="0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4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</a:t>
                      </a:r>
                    </a:p>
                    <a:p>
                      <a:pPr marL="171450" indent="-171450" algn="l" latinLnBrk="1">
                        <a:spcBef>
                          <a:spcPts val="4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</a:t>
                      </a:r>
                    </a:p>
                    <a:p>
                      <a:pPr marL="171450" indent="-171450" algn="l" latinLnBrk="1">
                        <a:spcBef>
                          <a:spcPts val="4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</a:t>
                      </a:r>
                    </a:p>
                    <a:p>
                      <a:pPr marL="171450" indent="-171450" algn="l" latinLnBrk="1">
                        <a:spcBef>
                          <a:spcPts val="4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0" marT="72000" marB="0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00">
                <a:tc gridSpan="7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대표실적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80000">
                <a:tc gridSpan="7">
                  <a:txBody>
                    <a:bodyPr/>
                    <a:lstStyle/>
                    <a:p>
                      <a:pPr algn="l" latinLnBrk="1">
                        <a:spcBef>
                          <a:spcPts val="400"/>
                        </a:spcBef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논문 실적</a:t>
                      </a:r>
                      <a:endParaRPr lang="en-US" altLang="ko-KR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171450" indent="-171450" algn="l" latinLnBrk="1">
                        <a:spcBef>
                          <a:spcPts val="4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</a:rPr>
                        <a:t>논문명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</a:rPr>
                        <a:t>저널명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발행 호수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ko-KR" sz="1200" b="0" dirty="0" err="1" smtClean="0">
                          <a:solidFill>
                            <a:schemeClr val="tx1"/>
                          </a:solidFill>
                        </a:rPr>
                        <a:t>Vol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) page / </a:t>
                      </a:r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</a:rPr>
                        <a:t>발행년도</a:t>
                      </a:r>
                      <a:endParaRPr lang="en-US" altLang="ko-KR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171450" indent="-171450" algn="l" latinLnBrk="1">
                        <a:spcBef>
                          <a:spcPts val="4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</a:t>
                      </a:r>
                    </a:p>
                    <a:p>
                      <a:pPr marL="171450" indent="-171450" algn="l" latinLnBrk="1">
                        <a:spcBef>
                          <a:spcPts val="4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0" marT="72000" marB="0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080000">
                <a:tc gridSpan="7">
                  <a:txBody>
                    <a:bodyPr/>
                    <a:lstStyle/>
                    <a:p>
                      <a:pPr algn="l" latinLnBrk="1">
                        <a:spcBef>
                          <a:spcPts val="400"/>
                        </a:spcBef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특허 실적</a:t>
                      </a:r>
                      <a:endParaRPr lang="en-US" altLang="ko-KR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171450" indent="-171450" algn="l" latinLnBrk="1">
                        <a:spcBef>
                          <a:spcPts val="4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출원번호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발명의 명칭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1200" b="0" dirty="0" err="1" smtClean="0">
                          <a:solidFill>
                            <a:schemeClr val="tx1"/>
                          </a:solidFill>
                        </a:rPr>
                        <a:t>출원년도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출원인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등록번호</a:t>
                      </a:r>
                      <a:endParaRPr lang="en-US" altLang="ko-KR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171450" indent="-171450" algn="l" latinLnBrk="1">
                        <a:spcBef>
                          <a:spcPts val="4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</a:t>
                      </a:r>
                    </a:p>
                    <a:p>
                      <a:pPr marL="171450" indent="-171450" algn="l" latinLnBrk="1">
                        <a:spcBef>
                          <a:spcPts val="4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00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0" marT="72000" marB="0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481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제목 1"/>
          <p:cNvSpPr txBox="1">
            <a:spLocks/>
          </p:cNvSpPr>
          <p:nvPr/>
        </p:nvSpPr>
        <p:spPr>
          <a:xfrm>
            <a:off x="461654" y="266171"/>
            <a:ext cx="5727479" cy="490066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1800" kern="1200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  <a:cs typeface="+mj-cs"/>
              </a:defRPr>
            </a:lvl1pPr>
          </a:lstStyle>
          <a:p>
            <a:r>
              <a:rPr lang="ko-KR" altLang="en-US" sz="200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▣ </a:t>
            </a:r>
            <a:r>
              <a:rPr lang="ko-KR" altLang="en-US" sz="2000" dirty="0" smtClean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연구과제 제안서</a:t>
            </a:r>
            <a:endParaRPr lang="ko-KR" altLang="en-US" sz="200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602320"/>
              </p:ext>
            </p:extLst>
          </p:nvPr>
        </p:nvGraphicFramePr>
        <p:xfrm>
          <a:off x="284480" y="934722"/>
          <a:ext cx="9324000" cy="583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000"/>
                <a:gridCol w="1001496"/>
                <a:gridCol w="2106706"/>
                <a:gridCol w="851798"/>
                <a:gridCol w="1260000"/>
                <a:gridCol w="792767"/>
                <a:gridCol w="2051233"/>
              </a:tblGrid>
              <a:tr h="324000"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과제명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제안기술단계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4" gridSpan="2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기초연구</a:t>
                      </a: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실험</a:t>
                      </a: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시작품</a:t>
                      </a: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실용화</a:t>
                      </a: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사업화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연구책임자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indent="0" algn="ctr" latinLnBrk="1">
                        <a:spcBef>
                          <a:spcPts val="4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400"/>
                        </a:spcBef>
                        <a:buFont typeface="Arial" panose="020B0604020202020204" pitchFamily="34" charset="0"/>
                        <a:buChar char="•"/>
                      </a:pPr>
                      <a:endParaRPr lang="en-US" altLang="ko-KR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marL="171450" indent="-171450" algn="ctr" latinLnBrk="1">
                        <a:spcBef>
                          <a:spcPts val="400"/>
                        </a:spcBef>
                        <a:buFont typeface="Arial" panose="020B0604020202020204" pitchFamily="34" charset="0"/>
                        <a:buChar char="•"/>
                      </a:pPr>
                      <a:endParaRPr lang="en-US" altLang="ko-KR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연구기간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indent="0" algn="ctr" latinLnBrk="1">
                        <a:spcBef>
                          <a:spcPts val="4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2021.00.00</a:t>
                      </a:r>
                      <a:r>
                        <a:rPr lang="en-US" altLang="ko-KR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~ 2022.00.00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indent="0" algn="l" latinLnBrk="1">
                        <a:spcBef>
                          <a:spcPts val="400"/>
                        </a:spcBef>
                        <a:buFont typeface="Arial" panose="020B0604020202020204" pitchFamily="34" charset="0"/>
                        <a:buNone/>
                      </a:pP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marL="0" indent="0" algn="ctr" latinLnBrk="1">
                        <a:spcBef>
                          <a:spcPts val="400"/>
                        </a:spcBef>
                        <a:buFont typeface="Arial" panose="020B0604020202020204" pitchFamily="34" charset="0"/>
                        <a:buNone/>
                      </a:pP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예상 연구비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indent="0" algn="ctr" latinLnBrk="1">
                        <a:spcBef>
                          <a:spcPts val="400"/>
                        </a:spcBef>
                        <a:buFont typeface="Arial" panose="020B0604020202020204" pitchFamily="34" charset="0"/>
                        <a:buNone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720000"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배경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indent="0" algn="l" latinLnBrk="1">
                        <a:spcBef>
                          <a:spcPts val="4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108000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문제점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dirty="0" smtClean="0"/>
                        <a:t>00</a:t>
                      </a:r>
                      <a:endParaRPr lang="ko-KR" altLang="en-US" sz="1200" dirty="0"/>
                    </a:p>
                  </a:txBody>
                  <a:tcPr marT="108000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연구목표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indent="0" algn="ctr" latinLnBrk="1">
                        <a:spcBef>
                          <a:spcPts val="400"/>
                        </a:spcBef>
                        <a:buFont typeface="Arial" panose="020B0604020202020204" pitchFamily="34" charset="0"/>
                        <a:buNone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활용예정시기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88000">
                <a:tc rowSpan="2" gridSpan="2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지표명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indent="0" algn="ctr" latinLnBrk="1">
                        <a:spcBef>
                          <a:spcPts val="400"/>
                        </a:spcBef>
                        <a:buFont typeface="Arial" panose="020B0604020202020204" pitchFamily="34" charset="0"/>
                        <a:buNone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운용정의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가중치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개발목표</a:t>
                      </a:r>
                      <a:endParaRPr lang="ko-KR" altLang="en-US" sz="1200" dirty="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">
                <a:tc gridSpan="2" vMerge="1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indent="0" algn="ctr" latinLnBrk="1">
                        <a:spcBef>
                          <a:spcPts val="400"/>
                        </a:spcBef>
                        <a:buFont typeface="Arial" panose="020B0604020202020204" pitchFamily="34" charset="0"/>
                        <a:buNone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현재수준</a:t>
                      </a:r>
                      <a:endParaRPr lang="ko-KR" altLang="en-US" sz="1200" dirty="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목표수준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4000">
                <a:tc gridSpan="2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latinLnBrk="1">
                        <a:spcBef>
                          <a:spcPts val="400"/>
                        </a:spcBef>
                        <a:buFont typeface="Arial" panose="020B0604020202020204" pitchFamily="34" charset="0"/>
                        <a:buNone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00</a:t>
                      </a:r>
                      <a:endParaRPr lang="ko-KR" altLang="en-US" sz="1200" dirty="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4000">
                <a:tc gridSpan="2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latinLnBrk="1">
                        <a:spcBef>
                          <a:spcPts val="400"/>
                        </a:spcBef>
                        <a:buFont typeface="Arial" panose="020B0604020202020204" pitchFamily="34" charset="0"/>
                        <a:buNone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00</a:t>
                      </a:r>
                      <a:endParaRPr lang="ko-KR" altLang="en-US" sz="1200" dirty="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80000"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연구내용</a:t>
                      </a:r>
                      <a:endParaRPr lang="en-US" altLang="ko-KR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indent="0" algn="l" latinLnBrk="1">
                        <a:spcBef>
                          <a:spcPts val="4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108000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48000"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기대효과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indent="0" algn="l" latinLnBrk="1">
                        <a:spcBef>
                          <a:spcPts val="4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정성적</a:t>
                      </a: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00</a:t>
                      </a:r>
                    </a:p>
                    <a:p>
                      <a:pPr marL="0" indent="0" algn="l" latinLnBrk="1">
                        <a:spcBef>
                          <a:spcPts val="4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정량적</a:t>
                      </a: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00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108000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40000"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방문연구</a:t>
                      </a:r>
                      <a:endParaRPr lang="en-US" altLang="ko-KR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가능여부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indent="0" algn="ctr" latinLnBrk="1">
                        <a:spcBef>
                          <a:spcPts val="4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당사 연구원이 실험실에 파견되어 연구수행 가능여부</a:t>
                      </a:r>
                      <a:endParaRPr lang="en-US" altLang="ko-KR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ctr" latinLnBrk="1">
                        <a:spcBef>
                          <a:spcPts val="4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(O, X</a:t>
                      </a: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로 표시</a:t>
                      </a: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수업청강</a:t>
                      </a:r>
                      <a:endParaRPr lang="en-US" altLang="ko-KR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가능여부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파견 연구원 전공 수업 청강 가능 여부</a:t>
                      </a:r>
                      <a:endParaRPr lang="en-US" altLang="ko-KR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(O, X</a:t>
                      </a: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로 표시</a:t>
                      </a: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51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제목 1"/>
          <p:cNvSpPr txBox="1">
            <a:spLocks/>
          </p:cNvSpPr>
          <p:nvPr/>
        </p:nvSpPr>
        <p:spPr>
          <a:xfrm>
            <a:off x="461654" y="266171"/>
            <a:ext cx="5727479" cy="490066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1800" kern="1200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  <a:cs typeface="+mj-cs"/>
              </a:defRPr>
            </a:lvl1pPr>
          </a:lstStyle>
          <a:p>
            <a:r>
              <a:rPr lang="ko-KR" altLang="en-US" sz="200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▣ </a:t>
            </a:r>
            <a:r>
              <a:rPr lang="ko-KR" altLang="en-US" sz="2000" dirty="0" smtClean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연구과제 제안서</a:t>
            </a:r>
            <a:endParaRPr lang="ko-KR" altLang="en-US" sz="200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6215816"/>
              </p:ext>
            </p:extLst>
          </p:nvPr>
        </p:nvGraphicFramePr>
        <p:xfrm>
          <a:off x="284480" y="934722"/>
          <a:ext cx="9324000" cy="57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000"/>
                <a:gridCol w="8064000"/>
              </a:tblGrid>
              <a:tr h="2880000"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연구주제</a:t>
                      </a:r>
                      <a:endParaRPr lang="en-US" altLang="ko-KR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추가설명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앞에서 표현하지 못한 내용에 대한 추가설명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108000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0"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연구주제</a:t>
                      </a:r>
                      <a:endParaRPr lang="en-US" altLang="ko-KR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실현방안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4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연구주제를 상용화 하기 위한 방법 및 가능성 설명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108000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311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제목 1"/>
          <p:cNvSpPr txBox="1">
            <a:spLocks/>
          </p:cNvSpPr>
          <p:nvPr/>
        </p:nvSpPr>
        <p:spPr>
          <a:xfrm>
            <a:off x="461654" y="266171"/>
            <a:ext cx="5727479" cy="490066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1800" kern="1200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  <a:cs typeface="+mj-cs"/>
              </a:defRPr>
            </a:lvl1pPr>
          </a:lstStyle>
          <a:p>
            <a:r>
              <a:rPr lang="ko-KR" altLang="en-US" sz="200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▣ </a:t>
            </a:r>
            <a:r>
              <a:rPr lang="ko-KR" altLang="en-US" sz="2000" dirty="0" smtClean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연구과제 제안서</a:t>
            </a:r>
            <a:endParaRPr lang="ko-KR" altLang="en-US" sz="200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652819"/>
              </p:ext>
            </p:extLst>
          </p:nvPr>
        </p:nvGraphicFramePr>
        <p:xfrm>
          <a:off x="284480" y="934722"/>
          <a:ext cx="9324000" cy="57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000"/>
                <a:gridCol w="8064000"/>
              </a:tblGrid>
              <a:tr h="2880000"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연구 성과물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4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연구성과물의 그림 등을 포함한 설명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108000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000">
                <a:tc>
                  <a:txBody>
                    <a:bodyPr/>
                    <a:lstStyle/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연구 인프라</a:t>
                      </a:r>
                      <a:endParaRPr lang="en-US" altLang="ko-KR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latinLnBrk="1">
                        <a:spcBef>
                          <a:spcPts val="400"/>
                        </a:spcBef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연구역량</a:t>
                      </a: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4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연구 목표 달성을 위하여 활용 가능한 보유 연구장비</a:t>
                      </a: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설비 </a:t>
                      </a: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현재 </a:t>
                      </a:r>
                      <a:r>
                        <a:rPr lang="ko-KR" altLang="en-US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미보유</a:t>
                      </a: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중이나 향후 확보 가능 설비 포함</a:t>
                      </a: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T="108000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413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u6mI3UciUuZyJerjjg5hw"/>
</p:tagLst>
</file>

<file path=ppt/theme/theme1.xml><?xml version="1.0" encoding="utf-8"?>
<a:theme xmlns:a="http://schemas.openxmlformats.org/drawingml/2006/main" name="18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</TotalTime>
  <Words>254</Words>
  <Application>Microsoft Office PowerPoint</Application>
  <PresentationFormat>A4 용지(210x297mm)</PresentationFormat>
  <Paragraphs>105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2" baseType="lpstr">
      <vt:lpstr>HY견고딕</vt:lpstr>
      <vt:lpstr>HY헤드라인M</vt:lpstr>
      <vt:lpstr>맑은 고딕</vt:lpstr>
      <vt:lpstr>현대하모니 B</vt:lpstr>
      <vt:lpstr>현대하모니 M</vt:lpstr>
      <vt:lpstr>Arial</vt:lpstr>
      <vt:lpstr>18_Office 테마</vt:lpstr>
      <vt:lpstr>현대제철 지정연구실 연구과제 제안서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hds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현대제철 지정연구실 연구과제 제안서</dc:title>
  <dc:creator>이상현</dc:creator>
  <cp:lastModifiedBy>이상현</cp:lastModifiedBy>
  <cp:revision>16</cp:revision>
  <dcterms:created xsi:type="dcterms:W3CDTF">2021-01-06T01:55:03Z</dcterms:created>
  <dcterms:modified xsi:type="dcterms:W3CDTF">2021-05-31T06:47:08Z</dcterms:modified>
</cp:coreProperties>
</file>